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977" r:id="rId1"/>
  </p:sldMasterIdLst>
  <p:notesMasterIdLst>
    <p:notesMasterId r:id="rId23"/>
  </p:notesMasterIdLst>
  <p:handoutMasterIdLst>
    <p:handoutMasterId r:id="rId24"/>
  </p:handoutMasterIdLst>
  <p:sldIdLst>
    <p:sldId id="502" r:id="rId2"/>
    <p:sldId id="504" r:id="rId3"/>
    <p:sldId id="530" r:id="rId4"/>
    <p:sldId id="529" r:id="rId5"/>
    <p:sldId id="531" r:id="rId6"/>
    <p:sldId id="532" r:id="rId7"/>
    <p:sldId id="289" r:id="rId8"/>
    <p:sldId id="290" r:id="rId9"/>
    <p:sldId id="507" r:id="rId10"/>
    <p:sldId id="508" r:id="rId11"/>
    <p:sldId id="305" r:id="rId12"/>
    <p:sldId id="334" r:id="rId13"/>
    <p:sldId id="512" r:id="rId14"/>
    <p:sldId id="534" r:id="rId15"/>
    <p:sldId id="515" r:id="rId16"/>
    <p:sldId id="533" r:id="rId17"/>
    <p:sldId id="517" r:id="rId18"/>
    <p:sldId id="518" r:id="rId19"/>
    <p:sldId id="519" r:id="rId20"/>
    <p:sldId id="520" r:id="rId21"/>
    <p:sldId id="527" r:id="rId22"/>
  </p:sldIdLst>
  <p:sldSz cx="9144000" cy="6858000" type="screen4x3"/>
  <p:notesSz cx="6858000" cy="9144000"/>
  <p:defaultTextStyle>
    <a:defPPr>
      <a:defRPr lang="en-US"/>
    </a:defPPr>
    <a:lvl1pPr marL="0" algn="l" defTabSz="269382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1pPr>
    <a:lvl2pPr marL="269382" algn="l" defTabSz="269382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2pPr>
    <a:lvl3pPr marL="538764" algn="l" defTabSz="269382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3pPr>
    <a:lvl4pPr marL="808147" algn="l" defTabSz="269382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4pPr>
    <a:lvl5pPr marL="1077529" algn="l" defTabSz="269382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5pPr>
    <a:lvl6pPr marL="1346911" algn="l" defTabSz="269382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6pPr>
    <a:lvl7pPr marL="1616293" algn="l" defTabSz="269382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7pPr>
    <a:lvl8pPr marL="1885676" algn="l" defTabSz="269382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8pPr>
    <a:lvl9pPr marL="2155058" algn="l" defTabSz="269382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PLE" initials="O" lastIdx="3" clrIdx="0">
    <p:extLst>
      <p:ext uri="{19B8F6BF-5375-455C-9EA6-DF929625EA0E}">
        <p15:presenceInfo xmlns:p15="http://schemas.microsoft.com/office/powerpoint/2012/main" userId="OP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CCB"/>
    <a:srgbClr val="FF3399"/>
    <a:srgbClr val="D60093"/>
    <a:srgbClr val="EE00A4"/>
    <a:srgbClr val="F20079"/>
    <a:srgbClr val="DA0058"/>
    <a:srgbClr val="FF117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92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0FCBCD-3C8A-471B-AA34-16B504C4CD6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74A8D5F-FF4B-427A-8B0F-9E17D980F2D8}">
      <dgm:prSet phldrT="[Texto]"/>
      <dgm:spPr/>
      <dgm:t>
        <a:bodyPr/>
        <a:lstStyle/>
        <a:p>
          <a:r>
            <a:rPr lang="es-ES" dirty="0" smtClean="0">
              <a:latin typeface="Lucida Sans Typewriter" panose="020B0509030504030204" pitchFamily="49" charset="0"/>
            </a:rPr>
            <a:t>2013: </a:t>
          </a:r>
        </a:p>
        <a:p>
          <a:r>
            <a:rPr lang="es-ES" dirty="0" smtClean="0">
              <a:latin typeface="Lucida Sans Typewriter" panose="020B0509030504030204" pitchFamily="49" charset="0"/>
            </a:rPr>
            <a:t>26 alcaldesas</a:t>
          </a:r>
        </a:p>
        <a:p>
          <a:r>
            <a:rPr lang="es-ES" dirty="0" smtClean="0">
              <a:latin typeface="Lucida Sans Typewriter" panose="020B0509030504030204" pitchFamily="49" charset="0"/>
            </a:rPr>
            <a:t>40/60</a:t>
          </a:r>
          <a:endParaRPr lang="es-MX" dirty="0">
            <a:latin typeface="Lucida Sans Typewriter" panose="020B0509030504030204" pitchFamily="49" charset="0"/>
          </a:endParaRPr>
        </a:p>
      </dgm:t>
    </dgm:pt>
    <dgm:pt modelId="{4279A99F-FF7A-478C-ADB4-A2A7D5F4A807}" type="parTrans" cxnId="{634399C4-28E8-46E3-91A0-08D552C35FF5}">
      <dgm:prSet/>
      <dgm:spPr/>
      <dgm:t>
        <a:bodyPr/>
        <a:lstStyle/>
        <a:p>
          <a:endParaRPr lang="es-MX"/>
        </a:p>
      </dgm:t>
    </dgm:pt>
    <dgm:pt modelId="{52C8D06B-EE4C-49C7-8BBB-28D8B99A65E0}" type="sibTrans" cxnId="{634399C4-28E8-46E3-91A0-08D552C35FF5}">
      <dgm:prSet/>
      <dgm:spPr/>
      <dgm:t>
        <a:bodyPr/>
        <a:lstStyle/>
        <a:p>
          <a:endParaRPr lang="es-MX"/>
        </a:p>
      </dgm:t>
    </dgm:pt>
    <dgm:pt modelId="{C475112B-3DE1-4401-9322-1E3A93D9A29A}">
      <dgm:prSet phldrT="[Texto]"/>
      <dgm:spPr/>
      <dgm:t>
        <a:bodyPr/>
        <a:lstStyle/>
        <a:p>
          <a:r>
            <a:rPr lang="es-ES" dirty="0" smtClean="0">
              <a:latin typeface="Lucida Sans Typewriter" panose="020B0509030504030204" pitchFamily="49" charset="0"/>
            </a:rPr>
            <a:t>2017: </a:t>
          </a:r>
        </a:p>
        <a:p>
          <a:r>
            <a:rPr lang="es-ES" dirty="0" smtClean="0">
              <a:latin typeface="Lucida Sans Typewriter" panose="020B0509030504030204" pitchFamily="49" charset="0"/>
            </a:rPr>
            <a:t>56</a:t>
          </a:r>
        </a:p>
        <a:p>
          <a:r>
            <a:rPr lang="es-ES" dirty="0" smtClean="0">
              <a:latin typeface="Lucida Sans Typewriter" panose="020B0509030504030204" pitchFamily="49" charset="0"/>
            </a:rPr>
            <a:t>Paridad</a:t>
          </a:r>
          <a:endParaRPr lang="es-MX" dirty="0">
            <a:latin typeface="Lucida Sans Typewriter" panose="020B0509030504030204" pitchFamily="49" charset="0"/>
          </a:endParaRPr>
        </a:p>
      </dgm:t>
    </dgm:pt>
    <dgm:pt modelId="{202DF2B7-9E3B-49C0-8796-26C11FADEEF0}" type="parTrans" cxnId="{4AE0F1B2-31D6-4F01-915D-4D4C2D1714C6}">
      <dgm:prSet/>
      <dgm:spPr/>
      <dgm:t>
        <a:bodyPr/>
        <a:lstStyle/>
        <a:p>
          <a:endParaRPr lang="es-MX"/>
        </a:p>
      </dgm:t>
    </dgm:pt>
    <dgm:pt modelId="{81B1AB89-D4EF-405C-AB4A-3FCC363C9A02}" type="sibTrans" cxnId="{4AE0F1B2-31D6-4F01-915D-4D4C2D1714C6}">
      <dgm:prSet/>
      <dgm:spPr/>
      <dgm:t>
        <a:bodyPr/>
        <a:lstStyle/>
        <a:p>
          <a:endParaRPr lang="es-MX"/>
        </a:p>
      </dgm:t>
    </dgm:pt>
    <dgm:pt modelId="{6938A439-CB4C-4DA9-B8E2-97CD80D18A2A}">
      <dgm:prSet phldrT="[Texto]"/>
      <dgm:spPr/>
      <dgm:t>
        <a:bodyPr/>
        <a:lstStyle/>
        <a:p>
          <a:r>
            <a:rPr lang="es-ES" dirty="0" smtClean="0"/>
            <a:t>Paridad sustancial?</a:t>
          </a:r>
          <a:endParaRPr lang="es-MX" dirty="0"/>
        </a:p>
      </dgm:t>
    </dgm:pt>
    <dgm:pt modelId="{2BA062A8-19D8-4594-BFDE-833CC3389D48}" type="parTrans" cxnId="{47086971-3826-43DD-8EE2-405063E65F6C}">
      <dgm:prSet/>
      <dgm:spPr/>
      <dgm:t>
        <a:bodyPr/>
        <a:lstStyle/>
        <a:p>
          <a:endParaRPr lang="es-MX"/>
        </a:p>
      </dgm:t>
    </dgm:pt>
    <dgm:pt modelId="{0921A52B-30FE-4C9F-850F-845642FABD97}" type="sibTrans" cxnId="{47086971-3826-43DD-8EE2-405063E65F6C}">
      <dgm:prSet/>
      <dgm:spPr/>
      <dgm:t>
        <a:bodyPr/>
        <a:lstStyle/>
        <a:p>
          <a:endParaRPr lang="es-MX"/>
        </a:p>
      </dgm:t>
    </dgm:pt>
    <dgm:pt modelId="{6C264B00-31BE-46CB-8884-C0B4A0A38166}" type="pres">
      <dgm:prSet presAssocID="{A20FCBCD-3C8A-471B-AA34-16B504C4CD6E}" presName="Name0" presStyleCnt="0">
        <dgm:presLayoutVars>
          <dgm:dir/>
          <dgm:resizeHandles val="exact"/>
        </dgm:presLayoutVars>
      </dgm:prSet>
      <dgm:spPr/>
    </dgm:pt>
    <dgm:pt modelId="{47F324FA-4284-42DA-9D65-C11A2357E535}" type="pres">
      <dgm:prSet presAssocID="{274A8D5F-FF4B-427A-8B0F-9E17D980F2D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0E265B-C602-49C4-BFBE-80C644BBDF38}" type="pres">
      <dgm:prSet presAssocID="{52C8D06B-EE4C-49C7-8BBB-28D8B99A65E0}" presName="sibTrans" presStyleLbl="sibTrans2D1" presStyleIdx="0" presStyleCnt="2"/>
      <dgm:spPr/>
      <dgm:t>
        <a:bodyPr/>
        <a:lstStyle/>
        <a:p>
          <a:endParaRPr lang="es-MX"/>
        </a:p>
      </dgm:t>
    </dgm:pt>
    <dgm:pt modelId="{C9F9B8AE-70A8-49CA-BF62-4E237FCC754A}" type="pres">
      <dgm:prSet presAssocID="{52C8D06B-EE4C-49C7-8BBB-28D8B99A65E0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9DC0027A-D845-417B-ABF8-AD32BB9A47AF}" type="pres">
      <dgm:prSet presAssocID="{C475112B-3DE1-4401-9322-1E3A93D9A29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9B6BC7-71C4-4081-AC53-5B1BD3D27D09}" type="pres">
      <dgm:prSet presAssocID="{81B1AB89-D4EF-405C-AB4A-3FCC363C9A02}" presName="sibTrans" presStyleLbl="sibTrans2D1" presStyleIdx="1" presStyleCnt="2"/>
      <dgm:spPr/>
      <dgm:t>
        <a:bodyPr/>
        <a:lstStyle/>
        <a:p>
          <a:endParaRPr lang="es-MX"/>
        </a:p>
      </dgm:t>
    </dgm:pt>
    <dgm:pt modelId="{4C1EAF7F-0868-41B5-B017-55CE8C8BADFE}" type="pres">
      <dgm:prSet presAssocID="{81B1AB89-D4EF-405C-AB4A-3FCC363C9A02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5E8AFD21-CEA5-4239-9A2F-848AA5BE2F83}" type="pres">
      <dgm:prSet presAssocID="{6938A439-CB4C-4DA9-B8E2-97CD80D18A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AAE44E3-4300-4BC4-A998-62588F216CA8}" type="presOf" srcId="{C475112B-3DE1-4401-9322-1E3A93D9A29A}" destId="{9DC0027A-D845-417B-ABF8-AD32BB9A47AF}" srcOrd="0" destOrd="0" presId="urn:microsoft.com/office/officeart/2005/8/layout/process1"/>
    <dgm:cxn modelId="{5D9B1524-379C-4E5C-8419-2CC983871D98}" type="presOf" srcId="{274A8D5F-FF4B-427A-8B0F-9E17D980F2D8}" destId="{47F324FA-4284-42DA-9D65-C11A2357E535}" srcOrd="0" destOrd="0" presId="urn:microsoft.com/office/officeart/2005/8/layout/process1"/>
    <dgm:cxn modelId="{634399C4-28E8-46E3-91A0-08D552C35FF5}" srcId="{A20FCBCD-3C8A-471B-AA34-16B504C4CD6E}" destId="{274A8D5F-FF4B-427A-8B0F-9E17D980F2D8}" srcOrd="0" destOrd="0" parTransId="{4279A99F-FF7A-478C-ADB4-A2A7D5F4A807}" sibTransId="{52C8D06B-EE4C-49C7-8BBB-28D8B99A65E0}"/>
    <dgm:cxn modelId="{B59EC423-9F8A-4D54-B270-9CDBE6E6A16A}" type="presOf" srcId="{6938A439-CB4C-4DA9-B8E2-97CD80D18A2A}" destId="{5E8AFD21-CEA5-4239-9A2F-848AA5BE2F83}" srcOrd="0" destOrd="0" presId="urn:microsoft.com/office/officeart/2005/8/layout/process1"/>
    <dgm:cxn modelId="{A0F32C9B-321F-47E2-9ED0-14473B84E4DD}" type="presOf" srcId="{52C8D06B-EE4C-49C7-8BBB-28D8B99A65E0}" destId="{C9F9B8AE-70A8-49CA-BF62-4E237FCC754A}" srcOrd="1" destOrd="0" presId="urn:microsoft.com/office/officeart/2005/8/layout/process1"/>
    <dgm:cxn modelId="{47086971-3826-43DD-8EE2-405063E65F6C}" srcId="{A20FCBCD-3C8A-471B-AA34-16B504C4CD6E}" destId="{6938A439-CB4C-4DA9-B8E2-97CD80D18A2A}" srcOrd="2" destOrd="0" parTransId="{2BA062A8-19D8-4594-BFDE-833CC3389D48}" sibTransId="{0921A52B-30FE-4C9F-850F-845642FABD97}"/>
    <dgm:cxn modelId="{4AE0F1B2-31D6-4F01-915D-4D4C2D1714C6}" srcId="{A20FCBCD-3C8A-471B-AA34-16B504C4CD6E}" destId="{C475112B-3DE1-4401-9322-1E3A93D9A29A}" srcOrd="1" destOrd="0" parTransId="{202DF2B7-9E3B-49C0-8796-26C11FADEEF0}" sibTransId="{81B1AB89-D4EF-405C-AB4A-3FCC363C9A02}"/>
    <dgm:cxn modelId="{6228CD02-31C2-4EB7-88E1-F95682A6AEDF}" type="presOf" srcId="{A20FCBCD-3C8A-471B-AA34-16B504C4CD6E}" destId="{6C264B00-31BE-46CB-8884-C0B4A0A38166}" srcOrd="0" destOrd="0" presId="urn:microsoft.com/office/officeart/2005/8/layout/process1"/>
    <dgm:cxn modelId="{A537D5D6-331A-41BF-A285-18981A2DCB11}" type="presOf" srcId="{52C8D06B-EE4C-49C7-8BBB-28D8B99A65E0}" destId="{940E265B-C602-49C4-BFBE-80C644BBDF38}" srcOrd="0" destOrd="0" presId="urn:microsoft.com/office/officeart/2005/8/layout/process1"/>
    <dgm:cxn modelId="{3D058AB8-C0B5-40B8-BE53-19249D04E1F0}" type="presOf" srcId="{81B1AB89-D4EF-405C-AB4A-3FCC363C9A02}" destId="{9F9B6BC7-71C4-4081-AC53-5B1BD3D27D09}" srcOrd="0" destOrd="0" presId="urn:microsoft.com/office/officeart/2005/8/layout/process1"/>
    <dgm:cxn modelId="{5C1C8F92-1997-4A54-9315-AEDA81BB54E5}" type="presOf" srcId="{81B1AB89-D4EF-405C-AB4A-3FCC363C9A02}" destId="{4C1EAF7F-0868-41B5-B017-55CE8C8BADFE}" srcOrd="1" destOrd="0" presId="urn:microsoft.com/office/officeart/2005/8/layout/process1"/>
    <dgm:cxn modelId="{6F87EA28-5B41-40FA-AADC-40F5C6937F3A}" type="presParOf" srcId="{6C264B00-31BE-46CB-8884-C0B4A0A38166}" destId="{47F324FA-4284-42DA-9D65-C11A2357E535}" srcOrd="0" destOrd="0" presId="urn:microsoft.com/office/officeart/2005/8/layout/process1"/>
    <dgm:cxn modelId="{B6873694-2D8D-4A20-B45C-AE5FDA889FB5}" type="presParOf" srcId="{6C264B00-31BE-46CB-8884-C0B4A0A38166}" destId="{940E265B-C602-49C4-BFBE-80C644BBDF38}" srcOrd="1" destOrd="0" presId="urn:microsoft.com/office/officeart/2005/8/layout/process1"/>
    <dgm:cxn modelId="{D6F6C4FB-109E-4B7E-93A3-46FB03E392BA}" type="presParOf" srcId="{940E265B-C602-49C4-BFBE-80C644BBDF38}" destId="{C9F9B8AE-70A8-49CA-BF62-4E237FCC754A}" srcOrd="0" destOrd="0" presId="urn:microsoft.com/office/officeart/2005/8/layout/process1"/>
    <dgm:cxn modelId="{52BA00D0-4F7B-4C35-B878-0782B5BD1955}" type="presParOf" srcId="{6C264B00-31BE-46CB-8884-C0B4A0A38166}" destId="{9DC0027A-D845-417B-ABF8-AD32BB9A47AF}" srcOrd="2" destOrd="0" presId="urn:microsoft.com/office/officeart/2005/8/layout/process1"/>
    <dgm:cxn modelId="{0F421B18-DDA4-422B-9F3D-A0D3A78EA791}" type="presParOf" srcId="{6C264B00-31BE-46CB-8884-C0B4A0A38166}" destId="{9F9B6BC7-71C4-4081-AC53-5B1BD3D27D09}" srcOrd="3" destOrd="0" presId="urn:microsoft.com/office/officeart/2005/8/layout/process1"/>
    <dgm:cxn modelId="{C7C35454-2896-464C-BF63-7E7FA8108A35}" type="presParOf" srcId="{9F9B6BC7-71C4-4081-AC53-5B1BD3D27D09}" destId="{4C1EAF7F-0868-41B5-B017-55CE8C8BADFE}" srcOrd="0" destOrd="0" presId="urn:microsoft.com/office/officeart/2005/8/layout/process1"/>
    <dgm:cxn modelId="{7237A867-E85D-4D26-8D01-03B3C6DA2030}" type="presParOf" srcId="{6C264B00-31BE-46CB-8884-C0B4A0A38166}" destId="{5E8AFD21-CEA5-4239-9A2F-848AA5BE2F8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324FA-4284-42DA-9D65-C11A2357E535}">
      <dsp:nvSpPr>
        <dsp:cNvPr id="0" name=""/>
        <dsp:cNvSpPr/>
      </dsp:nvSpPr>
      <dsp:spPr>
        <a:xfrm>
          <a:off x="5927" y="1326152"/>
          <a:ext cx="1771538" cy="1411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Lucida Sans Typewriter" panose="020B0509030504030204" pitchFamily="49" charset="0"/>
            </a:rPr>
            <a:t>2013: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Lucida Sans Typewriter" panose="020B0509030504030204" pitchFamily="49" charset="0"/>
            </a:rPr>
            <a:t>26 alcaldesas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Lucida Sans Typewriter" panose="020B0509030504030204" pitchFamily="49" charset="0"/>
            </a:rPr>
            <a:t>40/60</a:t>
          </a:r>
          <a:endParaRPr lang="es-MX" sz="1800" kern="1200" dirty="0">
            <a:latin typeface="Lucida Sans Typewriter" panose="020B0509030504030204" pitchFamily="49" charset="0"/>
          </a:endParaRPr>
        </a:p>
      </dsp:txBody>
      <dsp:txXfrm>
        <a:off x="47274" y="1367499"/>
        <a:ext cx="1688844" cy="1329000"/>
      </dsp:txXfrm>
    </dsp:sp>
    <dsp:sp modelId="{940E265B-C602-49C4-BFBE-80C644BBDF38}">
      <dsp:nvSpPr>
        <dsp:cNvPr id="0" name=""/>
        <dsp:cNvSpPr/>
      </dsp:nvSpPr>
      <dsp:spPr>
        <a:xfrm>
          <a:off x="1954619" y="1812329"/>
          <a:ext cx="375566" cy="439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1954619" y="1900197"/>
        <a:ext cx="262896" cy="263605"/>
      </dsp:txXfrm>
    </dsp:sp>
    <dsp:sp modelId="{9DC0027A-D845-417B-ABF8-AD32BB9A47AF}">
      <dsp:nvSpPr>
        <dsp:cNvPr id="0" name=""/>
        <dsp:cNvSpPr/>
      </dsp:nvSpPr>
      <dsp:spPr>
        <a:xfrm>
          <a:off x="2486080" y="1326152"/>
          <a:ext cx="1771538" cy="1411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Lucida Sans Typewriter" panose="020B0509030504030204" pitchFamily="49" charset="0"/>
            </a:rPr>
            <a:t>2017: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Lucida Sans Typewriter" panose="020B0509030504030204" pitchFamily="49" charset="0"/>
            </a:rPr>
            <a:t>56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Lucida Sans Typewriter" panose="020B0509030504030204" pitchFamily="49" charset="0"/>
            </a:rPr>
            <a:t>Paridad</a:t>
          </a:r>
          <a:endParaRPr lang="es-MX" sz="1800" kern="1200" dirty="0">
            <a:latin typeface="Lucida Sans Typewriter" panose="020B0509030504030204" pitchFamily="49" charset="0"/>
          </a:endParaRPr>
        </a:p>
      </dsp:txBody>
      <dsp:txXfrm>
        <a:off x="2527427" y="1367499"/>
        <a:ext cx="1688844" cy="1329000"/>
      </dsp:txXfrm>
    </dsp:sp>
    <dsp:sp modelId="{9F9B6BC7-71C4-4081-AC53-5B1BD3D27D09}">
      <dsp:nvSpPr>
        <dsp:cNvPr id="0" name=""/>
        <dsp:cNvSpPr/>
      </dsp:nvSpPr>
      <dsp:spPr>
        <a:xfrm>
          <a:off x="4434773" y="1812329"/>
          <a:ext cx="375566" cy="439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4434773" y="1900197"/>
        <a:ext cx="262896" cy="263605"/>
      </dsp:txXfrm>
    </dsp:sp>
    <dsp:sp modelId="{5E8AFD21-CEA5-4239-9A2F-848AA5BE2F83}">
      <dsp:nvSpPr>
        <dsp:cNvPr id="0" name=""/>
        <dsp:cNvSpPr/>
      </dsp:nvSpPr>
      <dsp:spPr>
        <a:xfrm>
          <a:off x="4966234" y="1326152"/>
          <a:ext cx="1771538" cy="1411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Paridad sustancial?</a:t>
          </a:r>
          <a:endParaRPr lang="es-MX" sz="1800" kern="1200" dirty="0"/>
        </a:p>
      </dsp:txBody>
      <dsp:txXfrm>
        <a:off x="5007581" y="1367499"/>
        <a:ext cx="1688844" cy="1329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A66B8-E886-408A-948C-D91F4DEEC498}" type="datetimeFigureOut">
              <a:rPr lang="es-MX" smtClean="0"/>
              <a:pPr/>
              <a:t>05/07/2017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B048-ABDD-49A6-8C83-32E35796A0E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8284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F7E90-A8CB-40C0-AB48-22CACB790D59}" type="datetimeFigureOut">
              <a:rPr lang="es-MX" smtClean="0"/>
              <a:pPr/>
              <a:t>05/07/2017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5DD2C-6BF1-47E8-82D3-FD1F0D758B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404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9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6107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86128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559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842220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3992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07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0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75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927C-B73E-4F9D-ADFE-F6E23BD7CEE8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6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4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36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4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E45F-652B-4E89-8925-000B0AB8FD98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10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4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smtClean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1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video%202.mp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23210" y="2217827"/>
            <a:ext cx="5910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“VIOLENCIA POLÍTICA DE GÉNERO, PERSPECTIVA DESDE LOS ÓRGANOS ELECTORALES LOCALES”</a:t>
            </a:r>
            <a:endParaRPr lang="es-MX" sz="3600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99" y="218078"/>
            <a:ext cx="1348561" cy="89619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78604" y="5398845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Lucida Sans Typewriter" panose="020B0509030504030204" pitchFamily="49" charset="0"/>
                <a:ea typeface="Calibri" panose="020F0502020204030204" pitchFamily="34" charset="0"/>
              </a:rPr>
              <a:t>Villahermosa, Tabasco</a:t>
            </a:r>
          </a:p>
          <a:p>
            <a:pPr algn="r"/>
            <a:r>
              <a:rPr lang="es-ES" sz="2000" b="1" dirty="0" smtClean="0">
                <a:latin typeface="Lucida Sans Typewriter" panose="020B0509030504030204" pitchFamily="49" charset="0"/>
                <a:ea typeface="Calibri" panose="020F0502020204030204" pitchFamily="34" charset="0"/>
              </a:rPr>
              <a:t>Julio 2017</a:t>
            </a:r>
            <a:endParaRPr lang="es-MX" sz="2000" b="1" dirty="0" smtClean="0">
              <a:latin typeface="Lucida Sans Typewriter" panose="020B0509030504030204" pitchFamily="49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4" y="1342768"/>
            <a:ext cx="4082517" cy="54513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3" y="2026509"/>
            <a:ext cx="3506976" cy="363699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4" y="184943"/>
            <a:ext cx="1348561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5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9" y="1006137"/>
            <a:ext cx="4351427" cy="491798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55" y="161542"/>
            <a:ext cx="3964431" cy="493858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59" y="172995"/>
            <a:ext cx="1348561" cy="8961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t="4938" r="32463" b="40381"/>
          <a:stretch/>
        </p:blipFill>
        <p:spPr>
          <a:xfrm>
            <a:off x="4762500" y="5153996"/>
            <a:ext cx="4381500" cy="170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5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59" y="82379"/>
            <a:ext cx="1348561" cy="896190"/>
          </a:xfrm>
          <a:prstGeom prst="rect">
            <a:avLst/>
          </a:prstGeom>
        </p:spPr>
      </p:pic>
      <p:pic>
        <p:nvPicPr>
          <p:cNvPr id="2050" name="Picture 2" descr="http://www.masnoticias.mx/wp-content/uploads/sites/13/2017/05/Aurora-Karina-Barragan-2-1024x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955800"/>
            <a:ext cx="5426075" cy="314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146300" y="5257562"/>
            <a:ext cx="5588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i="1" dirty="0">
                <a:solidFill>
                  <a:srgbClr val="292B2C"/>
                </a:solidFill>
                <a:latin typeface="AvertaStd-Regular"/>
              </a:rPr>
              <a:t>Xalapa, Veracruz.-</a:t>
            </a:r>
            <a:r>
              <a:rPr lang="es-ES" sz="1400" dirty="0">
                <a:solidFill>
                  <a:srgbClr val="292B2C"/>
                </a:solidFill>
                <a:latin typeface="AvertaStd-Regular"/>
              </a:rPr>
              <a:t> La candidata del Partido del Trabajo a la alcaldía de Pánuco, Aurora Karina Barragán, exige a la dirigencia estatal de ese instituto político que le informe cuánto le corresponde de prerrogativas para hacer campaña y que se lo entreguen, pues a menos de dos semanas de las elecciones, no le han entregado ni un peso, pero sí le piden que facture a nombre del partido todo lo que ha gastado.</a:t>
            </a:r>
            <a:endParaRPr lang="es-MX" sz="1400" dirty="0"/>
          </a:p>
        </p:txBody>
      </p:sp>
      <p:sp>
        <p:nvSpPr>
          <p:cNvPr id="3" name="Rectángulo 2"/>
          <p:cNvSpPr/>
          <p:nvPr/>
        </p:nvSpPr>
        <p:spPr>
          <a:xfrm>
            <a:off x="3251200" y="88607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b="1" dirty="0" smtClean="0">
                <a:solidFill>
                  <a:srgbClr val="292B2C"/>
                </a:solidFill>
                <a:latin typeface="Lucida Sans Typewriter" panose="020B0509030504030204" pitchFamily="49" charset="0"/>
              </a:rPr>
              <a:t>“VIOLENCIA ECONÓMICA”</a:t>
            </a:r>
            <a:endParaRPr lang="es-MX" sz="2000" b="1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72" y="205946"/>
            <a:ext cx="1348561" cy="8961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1306" y="741710"/>
            <a:ext cx="6591985" cy="720852"/>
          </a:xfrm>
        </p:spPr>
        <p:txBody>
          <a:bodyPr>
            <a:normAutofit/>
          </a:bodyPr>
          <a:lstStyle/>
          <a:p>
            <a:pPr algn="ctr"/>
            <a:r>
              <a:rPr lang="es-MX" sz="2400" b="1" dirty="0" smtClean="0">
                <a:latin typeface="Lucida Sans Typewriter" panose="020B0509030504030204" pitchFamily="49" charset="0"/>
              </a:rPr>
              <a:t>ELECCIONES CON HECHOS VIOLENTOS</a:t>
            </a:r>
            <a:endParaRPr lang="es-MX" sz="2400" b="1" dirty="0">
              <a:latin typeface="Lucida Sans Typewriter" panose="020B0509030504030204" pitchFamily="49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752337"/>
              </p:ext>
            </p:extLst>
          </p:nvPr>
        </p:nvGraphicFramePr>
        <p:xfrm>
          <a:off x="1308100" y="1677159"/>
          <a:ext cx="7518399" cy="4136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4500"/>
                <a:gridCol w="1739900"/>
                <a:gridCol w="279399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latin typeface="Lucida Sans Typewriter" panose="020B0509030504030204" pitchFamily="49" charset="0"/>
                        </a:rPr>
                        <a:t>Municipio</a:t>
                      </a:r>
                      <a:endParaRPr lang="es-MX" sz="1800" b="1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latin typeface="Lucida Sans Typewriter" panose="020B0509030504030204" pitchFamily="49" charset="0"/>
                        </a:rPr>
                        <a:t>Género</a:t>
                      </a:r>
                      <a:endParaRPr lang="es-MX" sz="1800" b="1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latin typeface="Lucida Sans Typewriter" panose="020B0509030504030204" pitchFamily="49" charset="0"/>
                        </a:rPr>
                        <a:t>Partido</a:t>
                      </a:r>
                    </a:p>
                    <a:p>
                      <a:pPr algn="ctr"/>
                      <a:r>
                        <a:rPr lang="es-MX" sz="1800" b="1" dirty="0" smtClean="0">
                          <a:latin typeface="Lucida Sans Typewriter" panose="020B0509030504030204" pitchFamily="49" charset="0"/>
                        </a:rPr>
                        <a:t>Político/Coalición</a:t>
                      </a:r>
                      <a:endParaRPr lang="es-MX" sz="1800" b="1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</a:tr>
              <a:tr h="455222"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err="1" smtClean="0">
                          <a:latin typeface="Lucida Sans Typewriter" panose="020B0509030504030204" pitchFamily="49" charset="0"/>
                        </a:rPr>
                        <a:t>Chiconquiaco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H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PVEM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</a:tr>
              <a:tr h="382272"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err="1" smtClean="0">
                          <a:latin typeface="Lucida Sans Typewriter" panose="020B0509030504030204" pitchFamily="49" charset="0"/>
                        </a:rPr>
                        <a:t>Chicontepec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H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MORENA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</a:tr>
              <a:tr h="382272"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San Rafael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M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PRI-PVEM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</a:tr>
              <a:tr h="361895"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Cosoleacaque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H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MORENA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</a:tr>
              <a:tr h="382272"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Las </a:t>
                      </a:r>
                      <a:r>
                        <a:rPr lang="es-MX" sz="1800" b="0" dirty="0" err="1" smtClean="0">
                          <a:latin typeface="Lucida Sans Typewriter" panose="020B0509030504030204" pitchFamily="49" charset="0"/>
                        </a:rPr>
                        <a:t>Choapas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M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PAN-PRD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</a:tr>
              <a:tr h="382272"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Cuitláhuac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H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PAN-PRD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</a:tr>
              <a:tr h="382272"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Orizaba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M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MORENA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</a:tr>
              <a:tr h="382272"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err="1" smtClean="0">
                          <a:latin typeface="Lucida Sans Typewriter" panose="020B0509030504030204" pitchFamily="49" charset="0"/>
                        </a:rPr>
                        <a:t>Chalma</a:t>
                      </a:r>
                      <a:endParaRPr lang="es-MX" sz="1800" b="0" dirty="0" smtClean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M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PAN-PRD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</a:tr>
              <a:tr h="382272"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err="1" smtClean="0">
                          <a:latin typeface="Lucida Sans Typewriter" panose="020B0509030504030204" pitchFamily="49" charset="0"/>
                        </a:rPr>
                        <a:t>Coxquihui</a:t>
                      </a:r>
                      <a:endParaRPr lang="es-MX" sz="1800" b="0" dirty="0" smtClean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H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 smtClean="0">
                          <a:latin typeface="Lucida Sans Typewriter" panose="020B0509030504030204" pitchFamily="49" charset="0"/>
                        </a:rPr>
                        <a:t>PRI-PVEM</a:t>
                      </a:r>
                      <a:endParaRPr lang="es-MX" sz="1800" b="0" dirty="0">
                        <a:latin typeface="Lucida Sans Typewriter" panose="020B0509030504030204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1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046800" y="2860246"/>
            <a:ext cx="6589200" cy="7592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2400" b="1" dirty="0" smtClean="0"/>
              <a:t>VIOLENCIA CONTRA INTEGRANTES DE CONSEJOS MUNICIPALES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203545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72" y="205946"/>
            <a:ext cx="1348561" cy="8961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4" y="1102136"/>
            <a:ext cx="4546600" cy="29781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44" y="1102136"/>
            <a:ext cx="4097156" cy="29781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2" y="4080286"/>
            <a:ext cx="8709728" cy="270786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4054822" y="415028"/>
            <a:ext cx="1699700" cy="478026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Lucida Sans Typewriter" panose="020B0509030504030204" pitchFamily="49" charset="0"/>
              </a:rPr>
              <a:t>ZARAGOZA</a:t>
            </a:r>
            <a:endParaRPr lang="es-MX" sz="2400" b="1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7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7"/>
          <p:cNvSpPr txBox="1">
            <a:spLocks/>
          </p:cNvSpPr>
          <p:nvPr/>
        </p:nvSpPr>
        <p:spPr>
          <a:xfrm>
            <a:off x="4054822" y="415028"/>
            <a:ext cx="1699700" cy="4780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 smtClean="0">
                <a:latin typeface="Lucida Sans Typewriter" panose="020B0509030504030204" pitchFamily="49" charset="0"/>
              </a:rPr>
              <a:t>SOTEAPAN</a:t>
            </a:r>
            <a:endParaRPr lang="es-MX" sz="2400" b="1" dirty="0">
              <a:latin typeface="Lucida Sans Typewriter" panose="020B0509030504030204" pitchFamily="49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003300"/>
            <a:ext cx="4445000" cy="49403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3" b="35371"/>
          <a:stretch/>
        </p:blipFill>
        <p:spPr>
          <a:xfrm>
            <a:off x="5029200" y="1003300"/>
            <a:ext cx="40259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72" y="205946"/>
            <a:ext cx="1348561" cy="896190"/>
          </a:xfrm>
          <a:prstGeom prst="rect">
            <a:avLst/>
          </a:prstGeom>
        </p:spPr>
      </p:pic>
      <p:sp>
        <p:nvSpPr>
          <p:cNvPr id="4" name="Título 7"/>
          <p:cNvSpPr txBox="1">
            <a:spLocks/>
          </p:cNvSpPr>
          <p:nvPr/>
        </p:nvSpPr>
        <p:spPr>
          <a:xfrm>
            <a:off x="3419822" y="415028"/>
            <a:ext cx="3222278" cy="4780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 smtClean="0">
                <a:latin typeface="Lucida Sans Typewriter" panose="020B0509030504030204" pitchFamily="49" charset="0"/>
              </a:rPr>
              <a:t>SAYULA DE ALEMÁN</a:t>
            </a:r>
            <a:endParaRPr lang="es-MX" sz="2400" b="1" dirty="0">
              <a:latin typeface="Lucida Sans Typewriter" panose="020B0509030504030204" pitchFamily="49" charset="0"/>
            </a:endParaRPr>
          </a:p>
        </p:txBody>
      </p:sp>
      <p:pic>
        <p:nvPicPr>
          <p:cNvPr id="7" name="Imagen 6" descr="Fuertemente resguardado OPLE de Sayula, ante posible violencia por simpatizantes del PAN-PR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5" y="1102136"/>
            <a:ext cx="4214466" cy="442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OPLE\Downloads\WhatsApp Image 2017-07-04 at 10.47.07 PM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102135"/>
            <a:ext cx="4330699" cy="4421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9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98" y="229468"/>
            <a:ext cx="1347333" cy="896190"/>
          </a:xfrm>
          <a:prstGeom prst="rect">
            <a:avLst/>
          </a:prstGeom>
        </p:spPr>
      </p:pic>
      <p:sp>
        <p:nvSpPr>
          <p:cNvPr id="4" name="Título 7"/>
          <p:cNvSpPr txBox="1">
            <a:spLocks/>
          </p:cNvSpPr>
          <p:nvPr/>
        </p:nvSpPr>
        <p:spPr>
          <a:xfrm>
            <a:off x="3419822" y="415028"/>
            <a:ext cx="3222278" cy="4780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 smtClean="0">
                <a:latin typeface="Lucida Sans Typewriter" panose="020B0509030504030204" pitchFamily="49" charset="0"/>
              </a:rPr>
              <a:t>IXHUTLANCILLO</a:t>
            </a:r>
          </a:p>
          <a:p>
            <a:endParaRPr lang="es-ES" sz="2400" b="1" dirty="0">
              <a:latin typeface="Lucida Sans Typewriter" panose="020B0509030504030204" pitchFamily="49" charset="0"/>
            </a:endParaRPr>
          </a:p>
          <a:p>
            <a:endParaRPr lang="es-ES" sz="2400" b="1" dirty="0" smtClean="0">
              <a:latin typeface="Lucida Sans Typewriter" panose="020B0509030504030204" pitchFamily="49" charset="0"/>
            </a:endParaRPr>
          </a:p>
          <a:p>
            <a:endParaRPr lang="es-ES" sz="2400" b="1" dirty="0">
              <a:latin typeface="Lucida Sans Typewriter" panose="020B0509030504030204" pitchFamily="49" charset="0"/>
            </a:endParaRPr>
          </a:p>
          <a:p>
            <a:endParaRPr lang="es-ES" sz="2400" b="1" dirty="0" smtClean="0">
              <a:latin typeface="Lucida Sans Typewriter" panose="020B0509030504030204" pitchFamily="49" charset="0"/>
            </a:endParaRPr>
          </a:p>
          <a:p>
            <a:endParaRPr lang="es-MX" sz="2400" b="1" dirty="0">
              <a:latin typeface="Lucida Sans Typewriter" panose="020B0509030504030204" pitchFamily="49" charset="0"/>
            </a:endParaRPr>
          </a:p>
        </p:txBody>
      </p:sp>
      <p:pic>
        <p:nvPicPr>
          <p:cNvPr id="3074" name="Picture 2" descr="Suspenden sesión en el OPLE de Ixhuatlancillo por nulas garantías de seguri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4" y="1125658"/>
            <a:ext cx="3916016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consejo de ixhuatlanci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2625846"/>
            <a:ext cx="51181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1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72" y="205946"/>
            <a:ext cx="1348561" cy="896190"/>
          </a:xfrm>
          <a:prstGeom prst="rect">
            <a:avLst/>
          </a:prstGeom>
        </p:spPr>
      </p:pic>
      <p:sp>
        <p:nvSpPr>
          <p:cNvPr id="4" name="Título 7"/>
          <p:cNvSpPr txBox="1">
            <a:spLocks/>
          </p:cNvSpPr>
          <p:nvPr/>
        </p:nvSpPr>
        <p:spPr>
          <a:xfrm>
            <a:off x="3419822" y="415028"/>
            <a:ext cx="2079278" cy="4780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 smtClean="0">
                <a:latin typeface="Lucida Sans Typewriter" panose="020B0509030504030204" pitchFamily="49" charset="0"/>
              </a:rPr>
              <a:t>UXPANAPA</a:t>
            </a:r>
            <a:endParaRPr lang="es-MX" sz="2400" b="1" dirty="0">
              <a:latin typeface="Lucida Sans Typewriter" panose="020B0509030504030204" pitchFamily="49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99" y="972751"/>
            <a:ext cx="7612463" cy="3156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99" y="4209249"/>
            <a:ext cx="7612463" cy="26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02" y="218078"/>
            <a:ext cx="1348561" cy="896190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595784"/>
              </p:ext>
            </p:extLst>
          </p:nvPr>
        </p:nvGraphicFramePr>
        <p:xfrm>
          <a:off x="1587500" y="2001278"/>
          <a:ext cx="7073900" cy="2935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64100"/>
                <a:gridCol w="2209800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Lucida Sans Typewriter" panose="020B0509030504030204" pitchFamily="49" charset="0"/>
                        </a:rPr>
                        <a:t>Género,</a:t>
                      </a:r>
                      <a:r>
                        <a:rPr lang="es-MX" sz="2000" baseline="0" dirty="0" smtClean="0">
                          <a:effectLst/>
                          <a:latin typeface="Lucida Sans Typewriter" panose="020B0509030504030204" pitchFamily="49" charset="0"/>
                        </a:rPr>
                        <a:t> Igualdad, Paridad, no discriminación, </a:t>
                      </a:r>
                      <a:r>
                        <a:rPr lang="es-MX" sz="2000" dirty="0" smtClean="0">
                          <a:effectLst/>
                          <a:latin typeface="Lucida Sans Typewriter" panose="020B0509030504030204" pitchFamily="49" charset="0"/>
                        </a:rPr>
                        <a:t>en institutos electorales locales e INE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Lucida Sans Typewriter" panose="020B0509030504030204" pitchFamily="49" charset="0"/>
                        </a:rPr>
                        <a:t>Unidades 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  <a:latin typeface="Lucida Sans Typewriter" panose="020B0509030504030204" pitchFamily="49" charset="0"/>
                        </a:rPr>
                        <a:t>7</a:t>
                      </a:r>
                      <a:endParaRPr lang="es-MX" sz="200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Lucida Sans Typewriter" panose="020B0509030504030204" pitchFamily="49" charset="0"/>
                        </a:rPr>
                        <a:t>Comité/Dirección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Lucida Sans Typewriter" panose="020B0509030504030204" pitchFamily="49" charset="0"/>
                        </a:rPr>
                        <a:t>6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Lucida Sans Typewriter" panose="020B0509030504030204" pitchFamily="49" charset="0"/>
                        </a:rPr>
                        <a:t>Comisiones Permanentes o Temporales 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Lucida Sans Typewriter" panose="020B0509030504030204" pitchFamily="49" charset="0"/>
                        </a:rPr>
                        <a:t>11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Lucida Sans Typewriter" panose="020B0509030504030204" pitchFamily="49" charset="0"/>
                        </a:rPr>
                        <a:t>Sin información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Lucida Sans Typewriter" panose="020B0509030504030204" pitchFamily="49" charset="0"/>
                        </a:rPr>
                        <a:t>5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Lucida Sans Typewriter" panose="020B0509030504030204" pitchFamily="49" charset="0"/>
                        </a:rPr>
                        <a:t>No cuentan 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Lucida Sans Typewriter" panose="020B0509030504030204" pitchFamily="49" charset="0"/>
                        </a:rPr>
                        <a:t>4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Lucida Sans Typewriter" panose="020B0509030504030204" pitchFamily="49" charset="0"/>
                        </a:rPr>
                        <a:t>Total 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Lucida Sans Typewriter" panose="020B0509030504030204" pitchFamily="49" charset="0"/>
                        </a:rPr>
                        <a:t>33</a:t>
                      </a:r>
                      <a:endParaRPr lang="es-MX" sz="2000" dirty="0">
                        <a:effectLst/>
                        <a:latin typeface="Lucida Sans Typewriter" panose="020B05090305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2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72" y="205946"/>
            <a:ext cx="1348561" cy="896190"/>
          </a:xfrm>
          <a:prstGeom prst="rect">
            <a:avLst/>
          </a:prstGeom>
        </p:spPr>
      </p:pic>
      <p:sp>
        <p:nvSpPr>
          <p:cNvPr id="3" name="Título 7"/>
          <p:cNvSpPr txBox="1">
            <a:spLocks/>
          </p:cNvSpPr>
          <p:nvPr/>
        </p:nvSpPr>
        <p:spPr>
          <a:xfrm>
            <a:off x="3955282" y="530357"/>
            <a:ext cx="2079278" cy="4780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 smtClean="0">
                <a:latin typeface="Lucida Sans Typewriter" panose="020B0509030504030204" pitchFamily="49" charset="0"/>
              </a:rPr>
              <a:t>UXPANAPA</a:t>
            </a:r>
            <a:endParaRPr lang="es-MX" sz="2400" b="1" dirty="0">
              <a:latin typeface="Lucida Sans Typewriter" panose="020B0509030504030204" pitchFamily="49" charset="0"/>
            </a:endParaRPr>
          </a:p>
        </p:txBody>
      </p:sp>
      <p:pic>
        <p:nvPicPr>
          <p:cNvPr id="2" name="Imagen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52" y="1008383"/>
            <a:ext cx="7746328" cy="54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n para twi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60" y="5780480"/>
            <a:ext cx="338799" cy="36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991152" y="5768810"/>
            <a:ext cx="1847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Lucida Sans" panose="020B0602030504020204" pitchFamily="34" charset="0"/>
                <a:cs typeface="Arial" panose="020B0604020202020204" pitchFamily="34" charset="0"/>
              </a:rPr>
              <a:t>@Julyssa75</a:t>
            </a:r>
          </a:p>
        </p:txBody>
      </p:sp>
      <p:pic>
        <p:nvPicPr>
          <p:cNvPr id="8" name="Picture 4" descr="Resultado de imagen para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09" y="5804439"/>
            <a:ext cx="353354" cy="3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7100644" y="5668619"/>
            <a:ext cx="203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Lucida Sans" panose="020B0602030504020204" pitchFamily="34" charset="0"/>
                <a:cs typeface="Arial" panose="020B0604020202020204" pitchFamily="34" charset="0"/>
              </a:rPr>
              <a:t>Julia Hernández García </a:t>
            </a:r>
            <a:r>
              <a:rPr lang="es-MX" sz="1100" dirty="0" smtClean="0">
                <a:latin typeface="Lucida Sans" panose="020B0602030504020204" pitchFamily="34" charset="0"/>
                <a:cs typeface="Arial" panose="020B0604020202020204" pitchFamily="34" charset="0"/>
              </a:rPr>
              <a:t>(Figura Pública)</a:t>
            </a:r>
            <a:endParaRPr lang="es-MX" sz="1100" dirty="0"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67113" y="5668621"/>
            <a:ext cx="3485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tx2">
                    <a:lumMod val="75000"/>
                  </a:schemeClr>
                </a:solidFill>
                <a:latin typeface="Lucida Sans" panose="020B0602030504020204" pitchFamily="34" charset="0"/>
              </a:rPr>
              <a:t>Dra. Julia Hernández García.</a:t>
            </a:r>
          </a:p>
          <a:p>
            <a:pPr algn="ctr"/>
            <a:r>
              <a:rPr lang="es-ES" sz="1600" b="1" dirty="0">
                <a:solidFill>
                  <a:schemeClr val="tx2">
                    <a:lumMod val="75000"/>
                  </a:schemeClr>
                </a:solidFill>
                <a:latin typeface="Lucida Sans" panose="020B0602030504020204" pitchFamily="34" charset="0"/>
              </a:rPr>
              <a:t>Consejera Electoral.</a:t>
            </a:r>
          </a:p>
        </p:txBody>
      </p:sp>
      <p:pic>
        <p:nvPicPr>
          <p:cNvPr id="1030" name="Picture 6" descr="Imagen relacionad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05" y="940971"/>
            <a:ext cx="6500308" cy="342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44" y="123568"/>
            <a:ext cx="1348561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65300" y="838200"/>
            <a:ext cx="698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Lucida Sans Typewriter" panose="020B0509030504030204" pitchFamily="49" charset="0"/>
              </a:rPr>
              <a:t>ACTIVIDADES DEL PROCESO ELECTORAL</a:t>
            </a:r>
            <a:endParaRPr lang="es-MX" sz="2400" b="1" dirty="0">
              <a:latin typeface="Lucida Sans Typewriter" panose="020B0509030504030204" pitchFamily="49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65300" y="1694746"/>
            <a:ext cx="6692900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Lucida Sans Typewriter" panose="020B05090305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Integración y funcionamiento de los Consejos Distritales y/o Municipales;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Lucida Sans Typewriter" panose="020B05090305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Participación de candidaturas independientes;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Lucida Sans Typewriter" panose="020B05090305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Registro de Candidaturas de partidos políticos y coaliciones;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Lucida Sans Typewriter" panose="020B05090305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Campañas electorales;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Lucida Sans Typewriter" panose="020B05090305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Jornada electoral; y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s-MX" sz="2000" dirty="0">
                <a:latin typeface="Lucida Sans Typewriter" panose="020B05090305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Sesiones de cómputo.</a:t>
            </a:r>
            <a:endParaRPr lang="es-MX" sz="2000" dirty="0">
              <a:effectLst/>
              <a:latin typeface="Lucida Sans Typewriter" panose="020B0509030504030204" pitchFamily="49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97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800" b="1" dirty="0" smtClean="0">
                <a:latin typeface="Lucida Sans Typewriter" panose="020B0509030504030204" pitchFamily="49" charset="0"/>
              </a:rPr>
              <a:t>VIOLENCIA CONTRA PRESIDENTAS DE CONSEJOS MUNICIPALES</a:t>
            </a:r>
            <a:endParaRPr lang="es-MX" sz="2800" b="1" dirty="0">
              <a:latin typeface="Lucida Sans Typewriter" panose="020B0509030504030204" pitchFamily="49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2844800" y="2240147"/>
          <a:ext cx="4846319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6319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400" b="1" dirty="0" smtClean="0">
                          <a:solidFill>
                            <a:schemeClr val="tx1"/>
                          </a:solidFill>
                        </a:rPr>
                        <a:t>*Isla</a:t>
                      </a:r>
                      <a:endParaRPr lang="es-MX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400" b="1" dirty="0" smtClean="0"/>
                        <a:t>Carlos A. Carrillo</a:t>
                      </a:r>
                      <a:endParaRPr lang="es-MX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400" b="1" dirty="0" smtClean="0"/>
                        <a:t>Sayula de Alemán</a:t>
                      </a:r>
                      <a:endParaRPr lang="es-MX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400" b="1" dirty="0" smtClean="0"/>
                        <a:t>*</a:t>
                      </a:r>
                      <a:r>
                        <a:rPr lang="es-MX" sz="2400" b="1" dirty="0" err="1" smtClean="0"/>
                        <a:t>Hidalgotitlán</a:t>
                      </a:r>
                      <a:endParaRPr lang="es-MX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400" b="1" dirty="0" smtClean="0"/>
                        <a:t>Jesús Carranza</a:t>
                      </a:r>
                      <a:endParaRPr lang="es-MX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400" b="1" dirty="0" smtClean="0"/>
                        <a:t>Coatzacoalcos</a:t>
                      </a:r>
                      <a:endParaRPr lang="es-MX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dirty="0" smtClean="0"/>
                        <a:t>*</a:t>
                      </a:r>
                      <a:r>
                        <a:rPr lang="es-MX" sz="2400" b="1" dirty="0" err="1" smtClean="0"/>
                        <a:t>Tatahuicapan</a:t>
                      </a:r>
                      <a:endParaRPr lang="es-MX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S" sz="2400" b="1" dirty="0" err="1" smtClean="0"/>
                        <a:t>Texistepec</a:t>
                      </a:r>
                      <a:endParaRPr lang="es-MX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1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44800" y="558800"/>
            <a:ext cx="363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Lucida Sans Typewriter" panose="020B0509030504030204" pitchFamily="49" charset="0"/>
              </a:rPr>
              <a:t>SAYULA DE ALEMÁN</a:t>
            </a:r>
            <a:endParaRPr lang="es-MX" sz="2400" b="1" dirty="0">
              <a:latin typeface="Lucida Sans Typewriter" panose="020B0509030504030204" pitchFamily="49" charset="0"/>
            </a:endParaRPr>
          </a:p>
        </p:txBody>
      </p:sp>
      <p:pic>
        <p:nvPicPr>
          <p:cNvPr id="3" name="Imagen 2" descr="Resultado de imagen para CARTELES EN CONTRA DE LA PRESIDENTA DEL CONSEJO DE SAYULA DE ALEMA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1" y="1317138"/>
            <a:ext cx="4114800" cy="461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C:\Users\OPLE\Downloads\WhatsApp Image 2017-07-04 at 10.46.44 PM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1" y="1317138"/>
            <a:ext cx="4508499" cy="4619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28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297309317"/>
              </p:ext>
            </p:extLst>
          </p:nvPr>
        </p:nvGraphicFramePr>
        <p:xfrm>
          <a:off x="1524000" y="1397000"/>
          <a:ext cx="6743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073400" y="935335"/>
            <a:ext cx="452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Lucida Sans Typewriter" panose="020B0509030504030204" pitchFamily="49" charset="0"/>
              </a:rPr>
              <a:t>AVANCES EN PARIDAD</a:t>
            </a:r>
            <a:endParaRPr lang="es-MX" sz="2400" b="1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37" y="218078"/>
            <a:ext cx="1348561" cy="89619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18486" y="404563"/>
            <a:ext cx="5082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Lucida Sans Typewriter" panose="020B0509030504030204" pitchFamily="49" charset="0"/>
              </a:rPr>
              <a:t>“VIOLENCIA SIMBÓLICA Y PSICOLÓGICA”</a:t>
            </a:r>
            <a:endParaRPr lang="es-MX" sz="2000" b="1" dirty="0">
              <a:latin typeface="Lucida Sans Typewriter" panose="020B0509030504030204" pitchFamily="49" charset="0"/>
            </a:endParaRPr>
          </a:p>
        </p:txBody>
      </p:sp>
      <p:pic>
        <p:nvPicPr>
          <p:cNvPr id="7" name="Imagen 6" descr="C:\Users\OPLE\Downloads\Sofia del Pilar Yunes Gamboa n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7" y="1379582"/>
            <a:ext cx="3367002" cy="515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OPLE\Downloads\Sofia del Pilar Yunes Gamboa1 n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733" y="1705490"/>
            <a:ext cx="4218289" cy="4171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9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:\Users\OPLE\Downloads\Sofia del Pilar Yunes Gamboa3 n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1" y="1785869"/>
            <a:ext cx="4402996" cy="396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37" y="218078"/>
            <a:ext cx="1348561" cy="896190"/>
          </a:xfrm>
          <a:prstGeom prst="rect">
            <a:avLst/>
          </a:prstGeom>
        </p:spPr>
      </p:pic>
      <p:pic>
        <p:nvPicPr>
          <p:cNvPr id="8" name="Imagen 7" descr="C:\Users\OPLE\Downloads\Sofia del Pilar Yunes Gamboa2 n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59" y="1024967"/>
            <a:ext cx="3429000" cy="564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6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438400" y="205946"/>
            <a:ext cx="467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/>
              <a:t>“</a:t>
            </a:r>
            <a:r>
              <a:rPr lang="es-MX" sz="1800" b="1" dirty="0" smtClean="0"/>
              <a:t>VIOLENCIA SIMBÓLICA”</a:t>
            </a:r>
            <a:endParaRPr lang="es-MX" sz="18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72" y="205946"/>
            <a:ext cx="1348561" cy="896190"/>
          </a:xfrm>
          <a:prstGeom prst="rect">
            <a:avLst/>
          </a:prstGeom>
        </p:spPr>
      </p:pic>
      <p:pic>
        <p:nvPicPr>
          <p:cNvPr id="9" name="Imagen 8" descr="C:\Users\OPLE\Desktop\archivos para imprimir\Abel candidato 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5" y="1481163"/>
            <a:ext cx="3705225" cy="503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43" y="1597012"/>
            <a:ext cx="4365857" cy="462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11717</TotalTime>
  <Words>217</Words>
  <Application>Microsoft Office PowerPoint</Application>
  <PresentationFormat>Presentación en pantalla (4:3)</PresentationFormat>
  <Paragraphs>91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2" baseType="lpstr">
      <vt:lpstr>Arial</vt:lpstr>
      <vt:lpstr>AvertaStd-Regular</vt:lpstr>
      <vt:lpstr>Calibri</vt:lpstr>
      <vt:lpstr>Calibri Light</vt:lpstr>
      <vt:lpstr>Century Gothic</vt:lpstr>
      <vt:lpstr>Lucida Sans</vt:lpstr>
      <vt:lpstr>Lucida Sans Typewriter</vt:lpstr>
      <vt:lpstr>Lucida Sans Unicode</vt:lpstr>
      <vt:lpstr>Times New Roman</vt:lpstr>
      <vt:lpstr>Wingdings 3</vt:lpstr>
      <vt:lpstr>Espiral</vt:lpstr>
      <vt:lpstr>Presentación de PowerPoint</vt:lpstr>
      <vt:lpstr>Presentación de PowerPoint</vt:lpstr>
      <vt:lpstr>Presentación de PowerPoint</vt:lpstr>
      <vt:lpstr>VIOLENCIA CONTRA PRESIDENTAS DE CONSEJOS MUNICIPALES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ELECCIONES CON HECHOS VIOLENTOS</vt:lpstr>
      <vt:lpstr>Presentación de PowerPoint</vt:lpstr>
      <vt:lpstr>ZARAGOZA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Procedimiento sancionador ordinario</dc:title>
  <dc:creator>Julia Hernández García</dc:creator>
  <cp:lastModifiedBy>DELL-DOTJ082</cp:lastModifiedBy>
  <cp:revision>685</cp:revision>
  <cp:lastPrinted>2017-07-03T17:10:24Z</cp:lastPrinted>
  <dcterms:created xsi:type="dcterms:W3CDTF">2016-01-12T18:10:01Z</dcterms:created>
  <dcterms:modified xsi:type="dcterms:W3CDTF">2017-07-05T08:21:05Z</dcterms:modified>
</cp:coreProperties>
</file>